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imo" charset="0"/>
      <p:regular r:id="rId9"/>
    </p:embeddedFont>
    <p:embeddedFont>
      <p:font typeface="Arial Bold" pitchFamily="34" charset="0"/>
      <p:bold r:id="rId10"/>
    </p:embeddedFont>
    <p:embeddedFont>
      <p:font typeface="Public Sans Bold Italics" charset="0"/>
      <p:regular r:id="rId11"/>
    </p:embeddedFont>
    <p:embeddedFont>
      <p:font typeface="Arimo Bold"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9" d="100"/>
          <a:sy n="59" d="100"/>
        </p:scale>
        <p:origin x="-41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hyperlink" Target="https://github.com/13-akshaya/Online_Food_Delivery.gi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82"/>
            <a:ext cx="18288000" cy="10270434"/>
            <a:chOff x="0" y="0"/>
            <a:chExt cx="24384000" cy="13693912"/>
          </a:xfrm>
        </p:grpSpPr>
        <p:sp>
          <p:nvSpPr>
            <p:cNvPr id="3" name="Freeform 3"/>
            <p:cNvSpPr/>
            <p:nvPr/>
          </p:nvSpPr>
          <p:spPr>
            <a:xfrm>
              <a:off x="0" y="0"/>
              <a:ext cx="24384000" cy="13693902"/>
            </a:xfrm>
            <a:custGeom>
              <a:avLst/>
              <a:gdLst/>
              <a:ahLst/>
              <a:cxnLst/>
              <a:rect l="l" t="t" r="r" b="b"/>
              <a:pathLst>
                <a:path w="24384000" h="13693902">
                  <a:moveTo>
                    <a:pt x="0" y="0"/>
                  </a:moveTo>
                  <a:lnTo>
                    <a:pt x="24384000" y="0"/>
                  </a:lnTo>
                  <a:lnTo>
                    <a:pt x="24384000" y="13693902"/>
                  </a:lnTo>
                  <a:lnTo>
                    <a:pt x="0" y="13693902"/>
                  </a:lnTo>
                  <a:lnTo>
                    <a:pt x="0" y="0"/>
                  </a:lnTo>
                  <a:close/>
                </a:path>
              </a:pathLst>
            </a:custGeom>
            <a:blipFill>
              <a:blip r:embed="rId2"/>
              <a:stretch>
                <a:fillRect t="-16" b="-16"/>
              </a:stretch>
            </a:blipFill>
          </p:spPr>
        </p:sp>
      </p:grpSp>
      <p:sp>
        <p:nvSpPr>
          <p:cNvPr id="4" name="TextBox 4"/>
          <p:cNvSpPr txBox="1"/>
          <p:nvPr/>
        </p:nvSpPr>
        <p:spPr>
          <a:xfrm>
            <a:off x="613188" y="4795726"/>
            <a:ext cx="7195994" cy="1466977"/>
          </a:xfrm>
          <a:prstGeom prst="rect">
            <a:avLst/>
          </a:prstGeom>
        </p:spPr>
        <p:txBody>
          <a:bodyPr lIns="0" tIns="0" rIns="0" bIns="0" rtlCol="0" anchor="t">
            <a:spAutoFit/>
          </a:bodyPr>
          <a:lstStyle/>
          <a:p>
            <a:pPr algn="l">
              <a:lnSpc>
                <a:spcPts val="5759"/>
              </a:lnSpc>
            </a:pPr>
            <a:r>
              <a:rPr lang="en-US" sz="4800">
                <a:solidFill>
                  <a:srgbClr val="223669"/>
                </a:solidFill>
                <a:latin typeface="Arimo Bold"/>
              </a:rPr>
              <a:t>Online Food Delivery Website</a:t>
            </a:r>
          </a:p>
        </p:txBody>
      </p:sp>
      <p:sp>
        <p:nvSpPr>
          <p:cNvPr id="5" name="TextBox 5"/>
          <p:cNvSpPr txBox="1"/>
          <p:nvPr/>
        </p:nvSpPr>
        <p:spPr>
          <a:xfrm>
            <a:off x="613232" y="6651781"/>
            <a:ext cx="7195950" cy="743077"/>
          </a:xfrm>
          <a:prstGeom prst="rect">
            <a:avLst/>
          </a:prstGeom>
        </p:spPr>
        <p:txBody>
          <a:bodyPr lIns="0" tIns="0" rIns="0" bIns="0" rtlCol="0" anchor="t">
            <a:spAutoFit/>
          </a:bodyPr>
          <a:lstStyle/>
          <a:p>
            <a:pPr algn="l">
              <a:lnSpc>
                <a:spcPts val="5759"/>
              </a:lnSpc>
            </a:pPr>
            <a:r>
              <a:rPr lang="en-US" sz="4800">
                <a:solidFill>
                  <a:srgbClr val="223669"/>
                </a:solidFill>
                <a:latin typeface="Arimo Bold"/>
              </a:rPr>
              <a:t>Task - 4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6988"/>
            <a:chOff x="0" y="0"/>
            <a:chExt cx="24384000" cy="13715984"/>
          </a:xfrm>
        </p:grpSpPr>
        <p:sp>
          <p:nvSpPr>
            <p:cNvPr id="3" name="Freeform 3"/>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2"/>
              <a:stretch>
                <a:fillRect l="-6249" r="-6249"/>
              </a:stretch>
            </a:blipFill>
          </p:spPr>
        </p:sp>
      </p:grpSp>
      <p:grpSp>
        <p:nvGrpSpPr>
          <p:cNvPr id="4" name="Group 4"/>
          <p:cNvGrpSpPr/>
          <p:nvPr/>
        </p:nvGrpSpPr>
        <p:grpSpPr>
          <a:xfrm>
            <a:off x="0" y="12"/>
            <a:ext cx="18287980" cy="10296000"/>
            <a:chOff x="0" y="0"/>
            <a:chExt cx="24383973" cy="13728000"/>
          </a:xfrm>
        </p:grpSpPr>
        <p:sp>
          <p:nvSpPr>
            <p:cNvPr id="5" name="Freeform 5"/>
            <p:cNvSpPr/>
            <p:nvPr/>
          </p:nvSpPr>
          <p:spPr>
            <a:xfrm>
              <a:off x="0" y="0"/>
              <a:ext cx="24384000" cy="13727937"/>
            </a:xfrm>
            <a:custGeom>
              <a:avLst/>
              <a:gdLst/>
              <a:ahLst/>
              <a:cxnLst/>
              <a:rect l="l" t="t" r="r" b="b"/>
              <a:pathLst>
                <a:path w="24384000" h="13727937">
                  <a:moveTo>
                    <a:pt x="0" y="0"/>
                  </a:moveTo>
                  <a:lnTo>
                    <a:pt x="24384000" y="0"/>
                  </a:lnTo>
                  <a:lnTo>
                    <a:pt x="24384000" y="13727937"/>
                  </a:lnTo>
                  <a:lnTo>
                    <a:pt x="0" y="13727937"/>
                  </a:lnTo>
                  <a:lnTo>
                    <a:pt x="0" y="0"/>
                  </a:lnTo>
                  <a:close/>
                </a:path>
              </a:pathLst>
            </a:custGeom>
            <a:blipFill>
              <a:blip r:embed="rId3"/>
              <a:stretch>
                <a:fillRect l="-28" r="-28"/>
              </a:stretch>
            </a:blipFill>
          </p:spPr>
        </p:sp>
      </p:grpSp>
      <p:sp>
        <p:nvSpPr>
          <p:cNvPr id="6" name="Freeform 6"/>
          <p:cNvSpPr/>
          <p:nvPr/>
        </p:nvSpPr>
        <p:spPr>
          <a:xfrm>
            <a:off x="0" y="1276342"/>
            <a:ext cx="9468135" cy="8061675"/>
          </a:xfrm>
          <a:custGeom>
            <a:avLst/>
            <a:gdLst/>
            <a:ahLst/>
            <a:cxnLst/>
            <a:rect l="l" t="t" r="r" b="b"/>
            <a:pathLst>
              <a:path w="9468135" h="8061675">
                <a:moveTo>
                  <a:pt x="0" y="0"/>
                </a:moveTo>
                <a:lnTo>
                  <a:pt x="9468135" y="0"/>
                </a:lnTo>
                <a:lnTo>
                  <a:pt x="9468135" y="8061675"/>
                </a:lnTo>
                <a:lnTo>
                  <a:pt x="0" y="80616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0" y="1639884"/>
            <a:ext cx="289465" cy="647033"/>
          </a:xfrm>
          <a:custGeom>
            <a:avLst/>
            <a:gdLst/>
            <a:ahLst/>
            <a:cxnLst/>
            <a:rect l="l" t="t" r="r" b="b"/>
            <a:pathLst>
              <a:path w="289465" h="647033">
                <a:moveTo>
                  <a:pt x="0" y="0"/>
                </a:moveTo>
                <a:lnTo>
                  <a:pt x="289465" y="0"/>
                </a:lnTo>
                <a:lnTo>
                  <a:pt x="289465" y="647033"/>
                </a:lnTo>
                <a:lnTo>
                  <a:pt x="0" y="64703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379422" y="1670436"/>
            <a:ext cx="6661475" cy="571576"/>
          </a:xfrm>
          <a:prstGeom prst="rect">
            <a:avLst/>
          </a:prstGeom>
        </p:spPr>
        <p:txBody>
          <a:bodyPr lIns="0" tIns="0" rIns="0" bIns="0" rtlCol="0" anchor="t">
            <a:spAutoFit/>
          </a:bodyPr>
          <a:lstStyle/>
          <a:p>
            <a:pPr algn="l">
              <a:lnSpc>
                <a:spcPts val="4389"/>
              </a:lnSpc>
            </a:pPr>
            <a:r>
              <a:rPr lang="en-US" sz="3658">
                <a:solidFill>
                  <a:srgbClr val="C88C32"/>
                </a:solidFill>
                <a:latin typeface="Arimo Bold"/>
              </a:rPr>
              <a:t>Online Food Delivery Website</a:t>
            </a:r>
          </a:p>
        </p:txBody>
      </p:sp>
      <p:sp>
        <p:nvSpPr>
          <p:cNvPr id="9" name="TextBox 9"/>
          <p:cNvSpPr txBox="1"/>
          <p:nvPr/>
        </p:nvSpPr>
        <p:spPr>
          <a:xfrm>
            <a:off x="380845" y="2482391"/>
            <a:ext cx="8914350" cy="2533625"/>
          </a:xfrm>
          <a:prstGeom prst="rect">
            <a:avLst/>
          </a:prstGeom>
        </p:spPr>
        <p:txBody>
          <a:bodyPr lIns="0" tIns="0" rIns="0" bIns="0" rtlCol="0" anchor="t">
            <a:spAutoFit/>
          </a:bodyPr>
          <a:lstStyle/>
          <a:p>
            <a:pPr marL="675518" lvl="2" indent="-225173" algn="l">
              <a:lnSpc>
                <a:spcPts val="3358"/>
              </a:lnSpc>
              <a:buFont typeface="Arial"/>
              <a:buChar char="⚬"/>
            </a:pPr>
            <a:r>
              <a:rPr lang="en-US" sz="2799">
                <a:solidFill>
                  <a:srgbClr val="FFFFFF"/>
                </a:solidFill>
                <a:latin typeface="Arimo"/>
              </a:rPr>
              <a:t>It is a online food delivery platform that connects hungry customers with a wide variety of restaurants and cuisines .</a:t>
            </a:r>
          </a:p>
          <a:p>
            <a:pPr marL="675519" lvl="2" indent="-225173" algn="l">
              <a:lnSpc>
                <a:spcPts val="3358"/>
              </a:lnSpc>
              <a:buFont typeface="Arial"/>
              <a:buChar char="⚬"/>
            </a:pPr>
            <a:r>
              <a:rPr lang="en-US" sz="2799">
                <a:solidFill>
                  <a:srgbClr val="FFFFFF"/>
                </a:solidFill>
                <a:latin typeface="Arimo"/>
              </a:rPr>
              <a:t>It is a user-friendly website ensuring seamless and satisfying experience for both users and restaurant partners.</a:t>
            </a:r>
          </a:p>
        </p:txBody>
      </p:sp>
      <p:grpSp>
        <p:nvGrpSpPr>
          <p:cNvPr id="10" name="Group 10"/>
          <p:cNvGrpSpPr/>
          <p:nvPr/>
        </p:nvGrpSpPr>
        <p:grpSpPr>
          <a:xfrm>
            <a:off x="8534550" y="484226"/>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8"/>
              <a:stretch>
                <a:fillRect t="-14" b="-14"/>
              </a:stretch>
            </a:blipFill>
          </p:spPr>
        </p:sp>
      </p:grpSp>
      <p:graphicFrame>
        <p:nvGraphicFramePr>
          <p:cNvPr id="12" name="Table 12"/>
          <p:cNvGraphicFramePr>
            <a:graphicFrameLocks noGrp="1"/>
          </p:cNvGraphicFramePr>
          <p:nvPr/>
        </p:nvGraphicFramePr>
        <p:xfrm>
          <a:off x="485918" y="5143494"/>
          <a:ext cx="8496300" cy="3015878"/>
        </p:xfrm>
        <a:graphic>
          <a:graphicData uri="http://schemas.openxmlformats.org/drawingml/2006/table">
            <a:tbl>
              <a:tblPr/>
              <a:tblGrid>
                <a:gridCol w="3451217">
                  <a:extLst>
                    <a:ext uri="{9D8B030D-6E8A-4147-A177-3AD203B41FA5}">
                      <a16:colId xmlns:a16="http://schemas.microsoft.com/office/drawing/2014/main" xmlns="" val="20000"/>
                    </a:ext>
                  </a:extLst>
                </a:gridCol>
                <a:gridCol w="3424306">
                  <a:extLst>
                    <a:ext uri="{9D8B030D-6E8A-4147-A177-3AD203B41FA5}">
                      <a16:colId xmlns:a16="http://schemas.microsoft.com/office/drawing/2014/main" xmlns="" val="20001"/>
                    </a:ext>
                  </a:extLst>
                </a:gridCol>
                <a:gridCol w="1620777">
                  <a:extLst>
                    <a:ext uri="{9D8B030D-6E8A-4147-A177-3AD203B41FA5}">
                      <a16:colId xmlns:a16="http://schemas.microsoft.com/office/drawing/2014/main" xmlns="" val="20002"/>
                    </a:ext>
                  </a:extLst>
                </a:gridCol>
              </a:tblGrid>
              <a:tr h="762031">
                <a:tc>
                  <a:txBody>
                    <a:bodyPr/>
                    <a:lstStyle/>
                    <a:p>
                      <a:pPr algn="ctr">
                        <a:lnSpc>
                          <a:spcPts val="3358"/>
                        </a:lnSpc>
                        <a:defRPr/>
                      </a:pPr>
                      <a:r>
                        <a:rPr lang="en-US" sz="2799">
                          <a:solidFill>
                            <a:srgbClr val="C88C32"/>
                          </a:solidFill>
                          <a:latin typeface="Arial Bold"/>
                        </a:rPr>
                        <a:t>LMS Username</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Arial Bold"/>
                        </a:rPr>
                        <a:t>Name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33918">
                <a:tc>
                  <a:txBody>
                    <a:bodyPr/>
                    <a:lstStyle/>
                    <a:p>
                      <a:pPr algn="ctr">
                        <a:lnSpc>
                          <a:spcPts val="1679"/>
                        </a:lnSpc>
                        <a:defRPr/>
                      </a:pPr>
                      <a:r>
                        <a:rPr lang="en-US" sz="1800">
                          <a:solidFill>
                            <a:srgbClr val="FFFFFF"/>
                          </a:solidFill>
                          <a:latin typeface="Arimo"/>
                        </a:rPr>
                        <a:t>au910020104002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ABINAYA  P</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CC2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53343">
                <a:tc>
                  <a:txBody>
                    <a:bodyPr/>
                    <a:lstStyle/>
                    <a:p>
                      <a:pPr algn="ctr">
                        <a:lnSpc>
                          <a:spcPts val="1679"/>
                        </a:lnSpc>
                        <a:defRPr/>
                      </a:pPr>
                      <a:r>
                        <a:rPr lang="en-US" sz="1800">
                          <a:solidFill>
                            <a:srgbClr val="F2F3F5"/>
                          </a:solidFill>
                          <a:latin typeface="Arimo"/>
                        </a:rPr>
                        <a:t>au910020104004</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AKSHAYA  S</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CC2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33918">
                <a:tc>
                  <a:txBody>
                    <a:bodyPr/>
                    <a:lstStyle/>
                    <a:p>
                      <a:pPr algn="ctr">
                        <a:lnSpc>
                          <a:spcPts val="1679"/>
                        </a:lnSpc>
                        <a:defRPr/>
                      </a:pPr>
                      <a:r>
                        <a:rPr lang="en-US" sz="1800">
                          <a:solidFill>
                            <a:srgbClr val="FFFFFF"/>
                          </a:solidFill>
                          <a:latin typeface="Arimo"/>
                        </a:rPr>
                        <a:t>au910020104015</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JAYAPRIYA  S</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CC2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33918">
                <a:tc>
                  <a:txBody>
                    <a:bodyPr/>
                    <a:lstStyle/>
                    <a:p>
                      <a:pPr algn="ctr">
                        <a:lnSpc>
                          <a:spcPts val="1679"/>
                        </a:lnSpc>
                        <a:defRPr/>
                      </a:pPr>
                      <a:r>
                        <a:rPr lang="en-US" sz="1800">
                          <a:solidFill>
                            <a:srgbClr val="FFFFFF"/>
                          </a:solidFill>
                          <a:latin typeface="Arimo"/>
                        </a:rPr>
                        <a:t>au910020104038</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SANJAY  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a:solidFill>
                            <a:srgbClr val="FFFFFF"/>
                          </a:solidFill>
                          <a:latin typeface="Arimo"/>
                        </a:rPr>
                        <a:t>CC2</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4206">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50" y="6571699"/>
            <a:ext cx="350400" cy="670971"/>
            <a:chOff x="0" y="0"/>
            <a:chExt cx="467200" cy="894628"/>
          </a:xfrm>
        </p:grpSpPr>
        <p:sp>
          <p:nvSpPr>
            <p:cNvPr id="3" name="Freeform 3"/>
            <p:cNvSpPr/>
            <p:nvPr/>
          </p:nvSpPr>
          <p:spPr>
            <a:xfrm>
              <a:off x="0" y="0"/>
              <a:ext cx="467233" cy="894588"/>
            </a:xfrm>
            <a:custGeom>
              <a:avLst/>
              <a:gdLst/>
              <a:ahLst/>
              <a:cxnLst/>
              <a:rect l="l" t="t" r="r" b="b"/>
              <a:pathLst>
                <a:path w="467233" h="894588">
                  <a:moveTo>
                    <a:pt x="0" y="0"/>
                  </a:moveTo>
                  <a:lnTo>
                    <a:pt x="467233" y="0"/>
                  </a:lnTo>
                  <a:lnTo>
                    <a:pt x="467233" y="894588"/>
                  </a:lnTo>
                  <a:lnTo>
                    <a:pt x="0" y="894588"/>
                  </a:lnTo>
                  <a:close/>
                </a:path>
              </a:pathLst>
            </a:custGeom>
            <a:solidFill>
              <a:srgbClr val="C88C32"/>
            </a:solidFill>
          </p:spPr>
        </p:sp>
      </p:grpSp>
      <p:sp>
        <p:nvSpPr>
          <p:cNvPr id="4" name="AutoShape 4"/>
          <p:cNvSpPr/>
          <p:nvPr/>
        </p:nvSpPr>
        <p:spPr>
          <a:xfrm rot="5356777">
            <a:off x="-293816" y="7949988"/>
            <a:ext cx="2020253" cy="0"/>
          </a:xfrm>
          <a:prstGeom prst="line">
            <a:avLst/>
          </a:prstGeom>
          <a:ln w="9525" cap="rnd">
            <a:solidFill>
              <a:srgbClr val="C88C32"/>
            </a:solidFill>
            <a:prstDash val="solid"/>
            <a:headEnd type="none" w="sm" len="sm"/>
            <a:tailEnd type="none" w="sm" len="sm"/>
          </a:ln>
        </p:spPr>
      </p:sp>
      <p:sp>
        <p:nvSpPr>
          <p:cNvPr id="5" name="AutoShape 5"/>
          <p:cNvSpPr/>
          <p:nvPr/>
        </p:nvSpPr>
        <p:spPr>
          <a:xfrm rot="5382781">
            <a:off x="-1819339" y="3345777"/>
            <a:ext cx="5071298" cy="0"/>
          </a:xfrm>
          <a:prstGeom prst="line">
            <a:avLst/>
          </a:prstGeom>
          <a:ln w="9525" cap="rnd">
            <a:solidFill>
              <a:srgbClr val="223669"/>
            </a:solidFill>
            <a:prstDash val="solid"/>
            <a:headEnd type="none" w="sm" len="sm"/>
            <a:tailEnd type="none" w="sm" len="sm"/>
          </a:ln>
        </p:spPr>
      </p:sp>
      <p:grpSp>
        <p:nvGrpSpPr>
          <p:cNvPr id="6" name="Group 6"/>
          <p:cNvGrpSpPr/>
          <p:nvPr/>
        </p:nvGrpSpPr>
        <p:grpSpPr>
          <a:xfrm>
            <a:off x="541050" y="451926"/>
            <a:ext cx="350400" cy="670971"/>
            <a:chOff x="0" y="0"/>
            <a:chExt cx="467200" cy="894628"/>
          </a:xfrm>
        </p:grpSpPr>
        <p:sp>
          <p:nvSpPr>
            <p:cNvPr id="7" name="Freeform 7"/>
            <p:cNvSpPr/>
            <p:nvPr/>
          </p:nvSpPr>
          <p:spPr>
            <a:xfrm>
              <a:off x="0" y="0"/>
              <a:ext cx="467233" cy="894588"/>
            </a:xfrm>
            <a:custGeom>
              <a:avLst/>
              <a:gdLst/>
              <a:ahLst/>
              <a:cxnLst/>
              <a:rect l="l" t="t" r="r" b="b"/>
              <a:pathLst>
                <a:path w="467233" h="894588">
                  <a:moveTo>
                    <a:pt x="0" y="0"/>
                  </a:moveTo>
                  <a:lnTo>
                    <a:pt x="467233" y="0"/>
                  </a:lnTo>
                  <a:lnTo>
                    <a:pt x="467233" y="894588"/>
                  </a:lnTo>
                  <a:lnTo>
                    <a:pt x="0" y="894588"/>
                  </a:lnTo>
                  <a:close/>
                </a:path>
              </a:pathLst>
            </a:custGeom>
            <a:solidFill>
              <a:srgbClr val="223669"/>
            </a:solidFill>
          </p:spPr>
        </p:sp>
      </p:grpSp>
      <p:sp>
        <p:nvSpPr>
          <p:cNvPr id="8" name="TextBox 8"/>
          <p:cNvSpPr txBox="1"/>
          <p:nvPr/>
        </p:nvSpPr>
        <p:spPr>
          <a:xfrm>
            <a:off x="1183517" y="457200"/>
            <a:ext cx="8185350" cy="571500"/>
          </a:xfrm>
          <a:prstGeom prst="rect">
            <a:avLst/>
          </a:prstGeom>
        </p:spPr>
        <p:txBody>
          <a:bodyPr lIns="0" tIns="0" rIns="0" bIns="0" rtlCol="0" anchor="t">
            <a:spAutoFit/>
          </a:bodyPr>
          <a:lstStyle/>
          <a:p>
            <a:pPr algn="l">
              <a:lnSpc>
                <a:spcPts val="4320"/>
              </a:lnSpc>
            </a:pPr>
            <a:r>
              <a:rPr lang="en-US" sz="3600">
                <a:solidFill>
                  <a:srgbClr val="0B5394"/>
                </a:solidFill>
                <a:latin typeface="Arimo Bold"/>
              </a:rPr>
              <a:t>Task 4 :</a:t>
            </a:r>
          </a:p>
        </p:txBody>
      </p:sp>
      <p:sp>
        <p:nvSpPr>
          <p:cNvPr id="9" name="TextBox 9"/>
          <p:cNvSpPr txBox="1"/>
          <p:nvPr/>
        </p:nvSpPr>
        <p:spPr>
          <a:xfrm>
            <a:off x="1074163" y="1736537"/>
            <a:ext cx="17061438" cy="8693021"/>
          </a:xfrm>
          <a:prstGeom prst="rect">
            <a:avLst/>
          </a:prstGeom>
        </p:spPr>
        <p:txBody>
          <a:bodyPr wrap="square" lIns="0" tIns="0" rIns="0" bIns="0" rtlCol="0" anchor="t">
            <a:spAutoFit/>
          </a:bodyPr>
          <a:lstStyle/>
          <a:p>
            <a:pPr>
              <a:lnSpc>
                <a:spcPts val="3359"/>
              </a:lnSpc>
              <a:spcBef>
                <a:spcPct val="0"/>
              </a:spcBef>
            </a:pPr>
            <a:r>
              <a:rPr lang="en-US" sz="2799" dirty="0">
                <a:solidFill>
                  <a:srgbClr val="000000"/>
                </a:solidFill>
                <a:latin typeface="Arimo Bold"/>
              </a:rPr>
              <a:t>Performance Metrics:</a:t>
            </a:r>
          </a:p>
          <a:p>
            <a:pPr>
              <a:lnSpc>
                <a:spcPts val="3359"/>
              </a:lnSpc>
              <a:spcBef>
                <a:spcPct val="0"/>
              </a:spcBef>
            </a:pPr>
            <a:r>
              <a:rPr lang="en-US" sz="2799" dirty="0">
                <a:solidFill>
                  <a:srgbClr val="000000"/>
                </a:solidFill>
                <a:latin typeface="Arimo"/>
              </a:rPr>
              <a:t>Evaluate the API performance using tools like Postman or browser developer tools. Measure response times and optimize for efficiency.</a:t>
            </a:r>
          </a:p>
          <a:p>
            <a:pPr>
              <a:lnSpc>
                <a:spcPts val="3359"/>
              </a:lnSpc>
              <a:spcBef>
                <a:spcPct val="0"/>
              </a:spcBef>
            </a:pPr>
            <a:endParaRPr lang="en-US" sz="2799" dirty="0">
              <a:solidFill>
                <a:srgbClr val="000000"/>
              </a:solidFill>
              <a:latin typeface="Arimo"/>
            </a:endParaRPr>
          </a:p>
          <a:p>
            <a:pPr>
              <a:lnSpc>
                <a:spcPts val="3359"/>
              </a:lnSpc>
              <a:spcBef>
                <a:spcPct val="0"/>
              </a:spcBef>
            </a:pPr>
            <a:r>
              <a:rPr lang="en-US" sz="2799" dirty="0">
                <a:solidFill>
                  <a:srgbClr val="000000"/>
                </a:solidFill>
                <a:latin typeface="Arimo Bold"/>
              </a:rPr>
              <a:t>Data Consistency</a:t>
            </a:r>
            <a:r>
              <a:rPr lang="en-US" sz="2799" dirty="0">
                <a:solidFill>
                  <a:srgbClr val="000000"/>
                </a:solidFill>
                <a:latin typeface="Arimo"/>
              </a:rPr>
              <a:t>:</a:t>
            </a:r>
          </a:p>
          <a:p>
            <a:pPr>
              <a:lnSpc>
                <a:spcPts val="3359"/>
              </a:lnSpc>
              <a:spcBef>
                <a:spcPct val="0"/>
              </a:spcBef>
            </a:pPr>
            <a:r>
              <a:rPr lang="en-US" sz="2799" dirty="0">
                <a:solidFill>
                  <a:srgbClr val="000000"/>
                </a:solidFill>
                <a:latin typeface="Arimo"/>
              </a:rPr>
              <a:t>Verify data consistency between frontend and backend by comparing the expected and received data. Ensure accurate and up-to-date information.</a:t>
            </a:r>
          </a:p>
          <a:p>
            <a:pPr>
              <a:lnSpc>
                <a:spcPts val="3359"/>
              </a:lnSpc>
              <a:spcBef>
                <a:spcPct val="0"/>
              </a:spcBef>
            </a:pPr>
            <a:endParaRPr lang="en-US" sz="2799" dirty="0">
              <a:solidFill>
                <a:srgbClr val="000000"/>
              </a:solidFill>
              <a:latin typeface="Arimo"/>
            </a:endParaRPr>
          </a:p>
          <a:p>
            <a:pPr>
              <a:lnSpc>
                <a:spcPts val="3359"/>
              </a:lnSpc>
              <a:spcBef>
                <a:spcPct val="0"/>
              </a:spcBef>
            </a:pPr>
            <a:r>
              <a:rPr lang="en-US" sz="2799" dirty="0">
                <a:solidFill>
                  <a:srgbClr val="000000"/>
                </a:solidFill>
                <a:latin typeface="Arimo Bold"/>
              </a:rPr>
              <a:t>User Feedback:</a:t>
            </a:r>
          </a:p>
          <a:p>
            <a:pPr>
              <a:lnSpc>
                <a:spcPts val="3359"/>
              </a:lnSpc>
              <a:spcBef>
                <a:spcPct val="0"/>
              </a:spcBef>
            </a:pPr>
            <a:r>
              <a:rPr lang="en-US" sz="2799" dirty="0">
                <a:solidFill>
                  <a:srgbClr val="000000"/>
                </a:solidFill>
                <a:latin typeface="Arimo"/>
              </a:rPr>
              <a:t>Collect user feedback on the responsiveness and functionality of dynamic features. User satisfaction surveys can provide valuable insights.</a:t>
            </a:r>
          </a:p>
          <a:p>
            <a:pPr>
              <a:lnSpc>
                <a:spcPts val="3359"/>
              </a:lnSpc>
              <a:spcBef>
                <a:spcPct val="0"/>
              </a:spcBef>
            </a:pPr>
            <a:endParaRPr lang="en-US" sz="2799" dirty="0">
              <a:solidFill>
                <a:srgbClr val="000000"/>
              </a:solidFill>
              <a:latin typeface="Arimo"/>
            </a:endParaRPr>
          </a:p>
          <a:p>
            <a:pPr>
              <a:lnSpc>
                <a:spcPts val="3359"/>
              </a:lnSpc>
              <a:spcBef>
                <a:spcPct val="0"/>
              </a:spcBef>
            </a:pPr>
            <a:r>
              <a:rPr lang="en-US" sz="2799" dirty="0">
                <a:solidFill>
                  <a:srgbClr val="000000"/>
                </a:solidFill>
                <a:latin typeface="Arimo Bold"/>
              </a:rPr>
              <a:t>End-to-End Testing</a:t>
            </a:r>
          </a:p>
          <a:p>
            <a:pPr>
              <a:lnSpc>
                <a:spcPts val="3359"/>
              </a:lnSpc>
              <a:spcBef>
                <a:spcPct val="0"/>
              </a:spcBef>
            </a:pPr>
            <a:r>
              <a:rPr lang="en-US" sz="2799" dirty="0">
                <a:solidFill>
                  <a:srgbClr val="000000"/>
                </a:solidFill>
                <a:latin typeface="Arimo"/>
              </a:rPr>
              <a:t>Perform end-to-end testing of the online food delivery system, including API interactions, to validate the seamless functioning of dynamic features.</a:t>
            </a:r>
          </a:p>
          <a:p>
            <a:pPr>
              <a:lnSpc>
                <a:spcPts val="3359"/>
              </a:lnSpc>
              <a:spcBef>
                <a:spcPct val="0"/>
              </a:spcBef>
            </a:pPr>
            <a:endParaRPr lang="en-US" sz="2799" dirty="0">
              <a:solidFill>
                <a:srgbClr val="000000"/>
              </a:solidFill>
              <a:latin typeface="Arimo"/>
            </a:endParaRPr>
          </a:p>
          <a:p>
            <a:pPr>
              <a:lnSpc>
                <a:spcPts val="3359"/>
              </a:lnSpc>
              <a:spcBef>
                <a:spcPct val="0"/>
              </a:spcBef>
            </a:pPr>
            <a:r>
              <a:rPr lang="en-US" sz="2799" dirty="0">
                <a:solidFill>
                  <a:srgbClr val="000000"/>
                </a:solidFill>
                <a:latin typeface="Arimo Bold"/>
              </a:rPr>
              <a:t>Monitoring and Logging:</a:t>
            </a:r>
          </a:p>
          <a:p>
            <a:pPr>
              <a:lnSpc>
                <a:spcPts val="3359"/>
              </a:lnSpc>
              <a:spcBef>
                <a:spcPct val="0"/>
              </a:spcBef>
            </a:pPr>
            <a:r>
              <a:rPr lang="en-US" sz="2799" dirty="0">
                <a:solidFill>
                  <a:srgbClr val="000000"/>
                </a:solidFill>
                <a:latin typeface="Arimo"/>
              </a:rPr>
              <a:t>Implement monitoring and logging tools to track API usage, identify bottlenecks, and swiftly address any issues that may arise.</a:t>
            </a:r>
          </a:p>
          <a:p>
            <a:pPr>
              <a:lnSpc>
                <a:spcPts val="3359"/>
              </a:lnSpc>
              <a:spcBef>
                <a:spcPct val="0"/>
              </a:spcBef>
            </a:pPr>
            <a:endParaRPr lang="en-US" sz="2799" dirty="0">
              <a:solidFill>
                <a:srgbClr val="000000"/>
              </a:solidFill>
              <a:latin typeface="Arimo"/>
            </a:endParaRPr>
          </a:p>
        </p:txBody>
      </p:sp>
      <p:sp>
        <p:nvSpPr>
          <p:cNvPr id="10" name="TextBox 10"/>
          <p:cNvSpPr txBox="1"/>
          <p:nvPr/>
        </p:nvSpPr>
        <p:spPr>
          <a:xfrm>
            <a:off x="1028700" y="1094322"/>
            <a:ext cx="4737098" cy="551433"/>
          </a:xfrm>
          <a:prstGeom prst="rect">
            <a:avLst/>
          </a:prstGeom>
        </p:spPr>
        <p:txBody>
          <a:bodyPr wrap="square" lIns="0" tIns="0" rIns="0" bIns="0" rtlCol="0" anchor="t">
            <a:spAutoFit/>
          </a:bodyPr>
          <a:lstStyle/>
          <a:p>
            <a:pPr>
              <a:lnSpc>
                <a:spcPts val="4320"/>
              </a:lnSpc>
              <a:spcBef>
                <a:spcPct val="0"/>
              </a:spcBef>
            </a:pPr>
            <a:r>
              <a:rPr lang="en-US" sz="3600" dirty="0">
                <a:solidFill>
                  <a:srgbClr val="223669"/>
                </a:solidFill>
                <a:latin typeface="Arimo Bold"/>
              </a:rPr>
              <a:t>Evaluation metrics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040" y="5954136"/>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361212">
            <a:off x="-414078" y="7485214"/>
            <a:ext cx="2260754" cy="9525"/>
            <a:chOff x="0" y="0"/>
            <a:chExt cx="3014339" cy="12700"/>
          </a:xfrm>
        </p:grpSpPr>
        <p:sp>
          <p:nvSpPr>
            <p:cNvPr id="4" name="Freeform 4"/>
            <p:cNvSpPr/>
            <p:nvPr/>
          </p:nvSpPr>
          <p:spPr>
            <a:xfrm>
              <a:off x="0" y="0"/>
              <a:ext cx="3014345" cy="12700"/>
            </a:xfrm>
            <a:custGeom>
              <a:avLst/>
              <a:gdLst/>
              <a:ahLst/>
              <a:cxnLst/>
              <a:rect l="l" t="t" r="r" b="b"/>
              <a:pathLst>
                <a:path w="3014345" h="12700">
                  <a:moveTo>
                    <a:pt x="6350" y="0"/>
                  </a:moveTo>
                  <a:lnTo>
                    <a:pt x="3007995" y="0"/>
                  </a:lnTo>
                  <a:cubicBezTo>
                    <a:pt x="3011551" y="0"/>
                    <a:pt x="3014345" y="2794"/>
                    <a:pt x="3014345" y="6350"/>
                  </a:cubicBezTo>
                  <a:cubicBezTo>
                    <a:pt x="3014345" y="9906"/>
                    <a:pt x="3011551" y="12700"/>
                    <a:pt x="3007995" y="12700"/>
                  </a:cubicBezTo>
                  <a:lnTo>
                    <a:pt x="6350" y="12700"/>
                  </a:lnTo>
                  <a:cubicBezTo>
                    <a:pt x="2794" y="12700"/>
                    <a:pt x="0" y="9906"/>
                    <a:pt x="0" y="6350"/>
                  </a:cubicBezTo>
                  <a:cubicBezTo>
                    <a:pt x="0" y="2794"/>
                    <a:pt x="2794" y="0"/>
                    <a:pt x="6350" y="0"/>
                  </a:cubicBezTo>
                  <a:close/>
                </a:path>
              </a:pathLst>
            </a:custGeom>
            <a:solidFill>
              <a:srgbClr val="C88C32"/>
            </a:solidFill>
          </p:spPr>
        </p:sp>
      </p:grpSp>
      <p:grpSp>
        <p:nvGrpSpPr>
          <p:cNvPr id="5" name="Group 5"/>
          <p:cNvGrpSpPr/>
          <p:nvPr/>
        </p:nvGrpSpPr>
        <p:grpSpPr>
          <a:xfrm rot="5378808">
            <a:off x="-1348742" y="2906558"/>
            <a:ext cx="4130085" cy="9525"/>
            <a:chOff x="0" y="0"/>
            <a:chExt cx="5506780" cy="12700"/>
          </a:xfrm>
        </p:grpSpPr>
        <p:sp>
          <p:nvSpPr>
            <p:cNvPr id="6" name="Freeform 6"/>
            <p:cNvSpPr/>
            <p:nvPr/>
          </p:nvSpPr>
          <p:spPr>
            <a:xfrm>
              <a:off x="0" y="0"/>
              <a:ext cx="5506720" cy="12700"/>
            </a:xfrm>
            <a:custGeom>
              <a:avLst/>
              <a:gdLst/>
              <a:ahLst/>
              <a:cxnLst/>
              <a:rect l="l" t="t" r="r" b="b"/>
              <a:pathLst>
                <a:path w="5506720" h="12700">
                  <a:moveTo>
                    <a:pt x="6350" y="0"/>
                  </a:moveTo>
                  <a:lnTo>
                    <a:pt x="5500370" y="0"/>
                  </a:lnTo>
                  <a:cubicBezTo>
                    <a:pt x="5503926" y="0"/>
                    <a:pt x="5506720" y="2794"/>
                    <a:pt x="5506720" y="6350"/>
                  </a:cubicBezTo>
                  <a:cubicBezTo>
                    <a:pt x="5506720" y="9906"/>
                    <a:pt x="5503926" y="12700"/>
                    <a:pt x="5500370" y="12700"/>
                  </a:cubicBezTo>
                  <a:lnTo>
                    <a:pt x="6350" y="12700"/>
                  </a:lnTo>
                  <a:cubicBezTo>
                    <a:pt x="2794" y="12700"/>
                    <a:pt x="0" y="9906"/>
                    <a:pt x="0" y="6350"/>
                  </a:cubicBezTo>
                  <a:cubicBezTo>
                    <a:pt x="0" y="2794"/>
                    <a:pt x="2794" y="0"/>
                    <a:pt x="6350" y="0"/>
                  </a:cubicBezTo>
                  <a:close/>
                </a:path>
              </a:pathLst>
            </a:custGeom>
            <a:solidFill>
              <a:srgbClr val="223669"/>
            </a:solidFill>
          </p:spPr>
        </p:sp>
      </p:grpSp>
      <p:sp>
        <p:nvSpPr>
          <p:cNvPr id="7" name="Freeform 7"/>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28700" y="457200"/>
            <a:ext cx="5076750" cy="571500"/>
          </a:xfrm>
          <a:prstGeom prst="rect">
            <a:avLst/>
          </a:prstGeom>
        </p:spPr>
        <p:txBody>
          <a:bodyPr lIns="0" tIns="0" rIns="0" bIns="0" rtlCol="0" anchor="t">
            <a:spAutoFit/>
          </a:bodyPr>
          <a:lstStyle/>
          <a:p>
            <a:pPr algn="l">
              <a:lnSpc>
                <a:spcPts val="4320"/>
              </a:lnSpc>
            </a:pPr>
            <a:r>
              <a:rPr lang="en-US" sz="3600">
                <a:solidFill>
                  <a:srgbClr val="223669"/>
                </a:solidFill>
                <a:latin typeface="Arimo Bold"/>
              </a:rPr>
              <a:t>Step-Wise Description</a:t>
            </a:r>
          </a:p>
        </p:txBody>
      </p:sp>
      <p:sp>
        <p:nvSpPr>
          <p:cNvPr id="9" name="TextBox 9"/>
          <p:cNvSpPr txBox="1"/>
          <p:nvPr/>
        </p:nvSpPr>
        <p:spPr>
          <a:xfrm>
            <a:off x="1697892" y="1623618"/>
            <a:ext cx="13756489" cy="6572122"/>
          </a:xfrm>
          <a:prstGeom prst="rect">
            <a:avLst/>
          </a:prstGeom>
        </p:spPr>
        <p:txBody>
          <a:bodyPr lIns="0" tIns="0" rIns="0" bIns="0" rtlCol="0" anchor="t">
            <a:spAutoFit/>
          </a:bodyPr>
          <a:lstStyle/>
          <a:p>
            <a:pPr>
              <a:lnSpc>
                <a:spcPts val="4756"/>
              </a:lnSpc>
            </a:pPr>
            <a:r>
              <a:rPr lang="en-US" sz="2900">
                <a:solidFill>
                  <a:srgbClr val="000000"/>
                </a:solidFill>
                <a:latin typeface="Arimo Bold"/>
              </a:rPr>
              <a:t>Base API Configuration</a:t>
            </a:r>
            <a:r>
              <a:rPr lang="en-US" sz="2900">
                <a:solidFill>
                  <a:srgbClr val="000000"/>
                </a:solidFill>
                <a:latin typeface="Arimo"/>
              </a:rPr>
              <a:t>:Connect frontend to the server via the API base URL.</a:t>
            </a:r>
          </a:p>
          <a:p>
            <a:pPr>
              <a:lnSpc>
                <a:spcPts val="4756"/>
              </a:lnSpc>
            </a:pPr>
            <a:r>
              <a:rPr lang="en-US" sz="2900">
                <a:solidFill>
                  <a:srgbClr val="000000"/>
                </a:solidFill>
                <a:latin typeface="Arimo Bold"/>
              </a:rPr>
              <a:t>API Design</a:t>
            </a:r>
            <a:r>
              <a:rPr lang="en-US" sz="2900">
                <a:solidFill>
                  <a:srgbClr val="000000"/>
                </a:solidFill>
                <a:latin typeface="Arimo"/>
              </a:rPr>
              <a:t>:Create specific calls for menus, orders, and deliveries.</a:t>
            </a:r>
          </a:p>
          <a:p>
            <a:pPr>
              <a:lnSpc>
                <a:spcPts val="4756"/>
              </a:lnSpc>
            </a:pPr>
            <a:r>
              <a:rPr lang="en-US" sz="2900">
                <a:solidFill>
                  <a:srgbClr val="000000"/>
                </a:solidFill>
                <a:latin typeface="Arimo Bold"/>
              </a:rPr>
              <a:t>Error Handling:</a:t>
            </a:r>
            <a:r>
              <a:rPr lang="en-US" sz="2900">
                <a:solidFill>
                  <a:srgbClr val="000000"/>
                </a:solidFill>
                <a:latin typeface="Arimo"/>
              </a:rPr>
              <a:t>Implement robust error handling for a smooth user experience.</a:t>
            </a:r>
          </a:p>
          <a:p>
            <a:pPr>
              <a:lnSpc>
                <a:spcPts val="4756"/>
              </a:lnSpc>
            </a:pPr>
            <a:r>
              <a:rPr lang="en-US" sz="2900">
                <a:solidFill>
                  <a:srgbClr val="000000"/>
                </a:solidFill>
                <a:latin typeface="Arimo Bold"/>
              </a:rPr>
              <a:t>Rendering Output</a:t>
            </a:r>
            <a:r>
              <a:rPr lang="en-US" sz="2900">
                <a:solidFill>
                  <a:srgbClr val="000000"/>
                </a:solidFill>
                <a:latin typeface="Arimo"/>
              </a:rPr>
              <a:t>:Dynamically display API outputs in components for real-time content</a:t>
            </a:r>
          </a:p>
          <a:p>
            <a:pPr>
              <a:lnSpc>
                <a:spcPts val="4756"/>
              </a:lnSpc>
            </a:pPr>
            <a:r>
              <a:rPr lang="en-US" sz="2900">
                <a:solidFill>
                  <a:srgbClr val="000000"/>
                </a:solidFill>
                <a:latin typeface="Arimo Bold"/>
              </a:rPr>
              <a:t>Content Security for POST APIs</a:t>
            </a:r>
            <a:r>
              <a:rPr lang="en-US" sz="2900">
                <a:solidFill>
                  <a:srgbClr val="000000"/>
                </a:solidFill>
                <a:latin typeface="Arimo"/>
              </a:rPr>
              <a:t>:Secure user data in POST APIs with encryption.</a:t>
            </a:r>
          </a:p>
          <a:p>
            <a:pPr>
              <a:lnSpc>
                <a:spcPts val="4756"/>
              </a:lnSpc>
            </a:pPr>
            <a:r>
              <a:rPr lang="en-US" sz="2900">
                <a:solidFill>
                  <a:srgbClr val="000000"/>
                </a:solidFill>
                <a:latin typeface="Arimo Bold"/>
              </a:rPr>
              <a:t>Compliance with Standards:</a:t>
            </a:r>
            <a:r>
              <a:rPr lang="en-US" sz="2900">
                <a:solidFill>
                  <a:srgbClr val="000000"/>
                </a:solidFill>
                <a:latin typeface="Arimo"/>
              </a:rPr>
              <a:t>Adhere to industry standards for secure API implementation.</a:t>
            </a:r>
          </a:p>
          <a:p>
            <a:pPr>
              <a:lnSpc>
                <a:spcPts val="4756"/>
              </a:lnSpc>
            </a:pPr>
            <a:r>
              <a:rPr lang="en-US" sz="2900">
                <a:solidFill>
                  <a:srgbClr val="000000"/>
                </a:solidFill>
                <a:latin typeface="Arimo Bold"/>
              </a:rPr>
              <a:t>Monitoring and Logging:</a:t>
            </a:r>
            <a:r>
              <a:rPr lang="en-US" sz="2900">
                <a:solidFill>
                  <a:srgbClr val="000000"/>
                </a:solidFill>
                <a:latin typeface="Arimo"/>
              </a:rPr>
              <a:t>Implement tools for API usage monitoring.</a:t>
            </a:r>
          </a:p>
          <a:p>
            <a:pPr>
              <a:lnSpc>
                <a:spcPts val="4756"/>
              </a:lnSpc>
            </a:pPr>
            <a:r>
              <a:rPr lang="en-US" sz="2900">
                <a:solidFill>
                  <a:srgbClr val="000000"/>
                </a:solidFill>
                <a:latin typeface="Arimo Bold"/>
              </a:rPr>
              <a:t>Documentation Review:</a:t>
            </a:r>
            <a:r>
              <a:rPr lang="en-US" sz="2900">
                <a:solidFill>
                  <a:srgbClr val="000000"/>
                </a:solidFill>
                <a:latin typeface="Arimo"/>
              </a:rPr>
              <a:t>Regularly review API documentation for accuracy.</a:t>
            </a:r>
          </a:p>
          <a:p>
            <a:pPr>
              <a:lnSpc>
                <a:spcPts val="4756"/>
              </a:lnSpc>
            </a:pPr>
            <a:endParaRPr lang="en-US" sz="2900">
              <a:solidFill>
                <a:srgbClr val="00000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040" y="5954136"/>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361212">
            <a:off x="-414078" y="7485214"/>
            <a:ext cx="2260754" cy="9525"/>
            <a:chOff x="0" y="0"/>
            <a:chExt cx="3014339" cy="12700"/>
          </a:xfrm>
        </p:grpSpPr>
        <p:sp>
          <p:nvSpPr>
            <p:cNvPr id="4" name="Freeform 4"/>
            <p:cNvSpPr/>
            <p:nvPr/>
          </p:nvSpPr>
          <p:spPr>
            <a:xfrm>
              <a:off x="0" y="0"/>
              <a:ext cx="3014345" cy="12700"/>
            </a:xfrm>
            <a:custGeom>
              <a:avLst/>
              <a:gdLst/>
              <a:ahLst/>
              <a:cxnLst/>
              <a:rect l="l" t="t" r="r" b="b"/>
              <a:pathLst>
                <a:path w="3014345" h="12700">
                  <a:moveTo>
                    <a:pt x="6350" y="0"/>
                  </a:moveTo>
                  <a:lnTo>
                    <a:pt x="3007995" y="0"/>
                  </a:lnTo>
                  <a:cubicBezTo>
                    <a:pt x="3011551" y="0"/>
                    <a:pt x="3014345" y="2794"/>
                    <a:pt x="3014345" y="6350"/>
                  </a:cubicBezTo>
                  <a:cubicBezTo>
                    <a:pt x="3014345" y="9906"/>
                    <a:pt x="3011551" y="12700"/>
                    <a:pt x="3007995" y="12700"/>
                  </a:cubicBezTo>
                  <a:lnTo>
                    <a:pt x="6350" y="12700"/>
                  </a:lnTo>
                  <a:cubicBezTo>
                    <a:pt x="2794" y="12700"/>
                    <a:pt x="0" y="9906"/>
                    <a:pt x="0" y="6350"/>
                  </a:cubicBezTo>
                  <a:cubicBezTo>
                    <a:pt x="0" y="2794"/>
                    <a:pt x="2794" y="0"/>
                    <a:pt x="6350" y="0"/>
                  </a:cubicBezTo>
                  <a:close/>
                </a:path>
              </a:pathLst>
            </a:custGeom>
            <a:solidFill>
              <a:srgbClr val="C88C32"/>
            </a:solidFill>
          </p:spPr>
        </p:sp>
      </p:grpSp>
      <p:grpSp>
        <p:nvGrpSpPr>
          <p:cNvPr id="5" name="Group 5"/>
          <p:cNvGrpSpPr/>
          <p:nvPr/>
        </p:nvGrpSpPr>
        <p:grpSpPr>
          <a:xfrm rot="5378808">
            <a:off x="-1348742" y="2906558"/>
            <a:ext cx="4130085" cy="9525"/>
            <a:chOff x="0" y="0"/>
            <a:chExt cx="5506780" cy="12700"/>
          </a:xfrm>
        </p:grpSpPr>
        <p:sp>
          <p:nvSpPr>
            <p:cNvPr id="6" name="Freeform 6"/>
            <p:cNvSpPr/>
            <p:nvPr/>
          </p:nvSpPr>
          <p:spPr>
            <a:xfrm>
              <a:off x="0" y="0"/>
              <a:ext cx="5506720" cy="12700"/>
            </a:xfrm>
            <a:custGeom>
              <a:avLst/>
              <a:gdLst/>
              <a:ahLst/>
              <a:cxnLst/>
              <a:rect l="l" t="t" r="r" b="b"/>
              <a:pathLst>
                <a:path w="5506720" h="12700">
                  <a:moveTo>
                    <a:pt x="6350" y="0"/>
                  </a:moveTo>
                  <a:lnTo>
                    <a:pt x="5500370" y="0"/>
                  </a:lnTo>
                  <a:cubicBezTo>
                    <a:pt x="5503926" y="0"/>
                    <a:pt x="5506720" y="2794"/>
                    <a:pt x="5506720" y="6350"/>
                  </a:cubicBezTo>
                  <a:cubicBezTo>
                    <a:pt x="5506720" y="9906"/>
                    <a:pt x="5503926" y="12700"/>
                    <a:pt x="5500370" y="12700"/>
                  </a:cubicBezTo>
                  <a:lnTo>
                    <a:pt x="6350" y="12700"/>
                  </a:lnTo>
                  <a:cubicBezTo>
                    <a:pt x="2794" y="12700"/>
                    <a:pt x="0" y="9906"/>
                    <a:pt x="0" y="6350"/>
                  </a:cubicBezTo>
                  <a:cubicBezTo>
                    <a:pt x="0" y="2794"/>
                    <a:pt x="2794" y="0"/>
                    <a:pt x="6350" y="0"/>
                  </a:cubicBezTo>
                  <a:close/>
                </a:path>
              </a:pathLst>
            </a:custGeom>
            <a:solidFill>
              <a:srgbClr val="223669"/>
            </a:solidFill>
          </p:spPr>
        </p:sp>
      </p:grpSp>
      <p:sp>
        <p:nvSpPr>
          <p:cNvPr id="7" name="Freeform 7"/>
          <p:cNvSpPr/>
          <p:nvPr/>
        </p:nvSpPr>
        <p:spPr>
          <a:xfrm>
            <a:off x="541040" y="4519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982983" y="491367"/>
            <a:ext cx="5076750" cy="571500"/>
          </a:xfrm>
          <a:prstGeom prst="rect">
            <a:avLst/>
          </a:prstGeom>
        </p:spPr>
        <p:txBody>
          <a:bodyPr lIns="0" tIns="0" rIns="0" bIns="0" rtlCol="0" anchor="t">
            <a:spAutoFit/>
          </a:bodyPr>
          <a:lstStyle/>
          <a:p>
            <a:pPr algn="l">
              <a:lnSpc>
                <a:spcPts val="4320"/>
              </a:lnSpc>
            </a:pPr>
            <a:r>
              <a:rPr lang="en-US" sz="3600">
                <a:solidFill>
                  <a:srgbClr val="C88C32"/>
                </a:solidFill>
                <a:latin typeface="Arimo Bold"/>
              </a:rPr>
              <a:t>Task Summary</a:t>
            </a:r>
          </a:p>
        </p:txBody>
      </p:sp>
      <p:sp>
        <p:nvSpPr>
          <p:cNvPr id="9" name="TextBox 9"/>
          <p:cNvSpPr txBox="1"/>
          <p:nvPr/>
        </p:nvSpPr>
        <p:spPr>
          <a:xfrm>
            <a:off x="1594386" y="1793866"/>
            <a:ext cx="14727933" cy="4391025"/>
          </a:xfrm>
          <a:prstGeom prst="rect">
            <a:avLst/>
          </a:prstGeom>
        </p:spPr>
        <p:txBody>
          <a:bodyPr lIns="0" tIns="0" rIns="0" bIns="0" rtlCol="0" anchor="t">
            <a:spAutoFit/>
          </a:bodyPr>
          <a:lstStyle/>
          <a:p>
            <a:pPr algn="just">
              <a:lnSpc>
                <a:spcPts val="3480"/>
              </a:lnSpc>
              <a:spcBef>
                <a:spcPct val="0"/>
              </a:spcBef>
            </a:pPr>
            <a:r>
              <a:rPr lang="en-US" sz="2900">
                <a:solidFill>
                  <a:srgbClr val="000000"/>
                </a:solidFill>
                <a:latin typeface="Arimo"/>
              </a:rPr>
              <a:t>The task involves integrating APIs into the frontend of an online food delivery system. This is accomplished by configuring the base API to connect with the server, designing specific API calls for various elements such as menus and orders, and implementing robust error handling for a seamless user experience. The outputs of these APIs are dynamically rendered to different components, providing real-time content. Security measures, especially for POST APIs handling user data, include encryption. Evaluation metrics encompass optimizing performance, maintaining a low error rate, ensuring data consistency, conducting security audits, collecting user feedback, testing scalability, and adhering to industry standards. Regular monitoring, logging, and documentation reviews further contribute to the robustness of the system.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00" y="-25400"/>
            <a:ext cx="18288002" cy="10287002"/>
            <a:chOff x="0" y="0"/>
            <a:chExt cx="24384003" cy="13716003"/>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98" b="-9298"/>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txBody>
            <a:bodyPr/>
            <a:lstStyle/>
            <a:p>
              <a:endParaRPr lang="en-IN" dirty="0"/>
            </a:p>
          </p:txBody>
        </p:sp>
      </p:grpSp>
      <p:sp>
        <p:nvSpPr>
          <p:cNvPr id="6" name="Freeform 6"/>
          <p:cNvSpPr/>
          <p:nvPr/>
        </p:nvSpPr>
        <p:spPr>
          <a:xfrm>
            <a:off x="4480990" y="2815770"/>
            <a:ext cx="9623107" cy="153353"/>
          </a:xfrm>
          <a:custGeom>
            <a:avLst/>
            <a:gdLst/>
            <a:ahLst/>
            <a:cxnLst/>
            <a:rect l="l" t="t" r="r" b="b"/>
            <a:pathLst>
              <a:path w="9623107" h="153353">
                <a:moveTo>
                  <a:pt x="0" y="0"/>
                </a:moveTo>
                <a:lnTo>
                  <a:pt x="9623107" y="0"/>
                </a:lnTo>
                <a:lnTo>
                  <a:pt x="9623107" y="153353"/>
                </a:lnTo>
                <a:lnTo>
                  <a:pt x="0" y="15335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5385670" y="3570514"/>
            <a:ext cx="2362200" cy="2362200"/>
            <a:chOff x="0" y="0"/>
            <a:chExt cx="3149600" cy="3149600"/>
          </a:xfrm>
        </p:grpSpPr>
        <p:sp>
          <p:nvSpPr>
            <p:cNvPr id="8" name="Freeform 8"/>
            <p:cNvSpPr/>
            <p:nvPr/>
          </p:nvSpPr>
          <p:spPr>
            <a:xfrm>
              <a:off x="0" y="0"/>
              <a:ext cx="3149600" cy="3149600"/>
            </a:xfrm>
            <a:custGeom>
              <a:avLst/>
              <a:gdLst/>
              <a:ahLst/>
              <a:cxnLst/>
              <a:rect l="l" t="t" r="r" b="b"/>
              <a:pathLst>
                <a:path w="3149600" h="3149600">
                  <a:moveTo>
                    <a:pt x="0" y="0"/>
                  </a:moveTo>
                  <a:lnTo>
                    <a:pt x="3149600" y="0"/>
                  </a:lnTo>
                  <a:lnTo>
                    <a:pt x="3149600" y="3149600"/>
                  </a:lnTo>
                  <a:lnTo>
                    <a:pt x="0" y="3149600"/>
                  </a:lnTo>
                  <a:lnTo>
                    <a:pt x="0" y="0"/>
                  </a:lnTo>
                  <a:close/>
                </a:path>
              </a:pathLst>
            </a:custGeom>
            <a:blipFill>
              <a:blip r:embed="rId6"/>
              <a:stretch>
                <a:fillRect/>
              </a:stretch>
            </a:blipFill>
          </p:spPr>
        </p:sp>
      </p:grpSp>
      <p:sp>
        <p:nvSpPr>
          <p:cNvPr id="9" name="Freeform 9"/>
          <p:cNvSpPr/>
          <p:nvPr/>
        </p:nvSpPr>
        <p:spPr>
          <a:xfrm>
            <a:off x="4466646" y="1226916"/>
            <a:ext cx="9637491" cy="1588865"/>
          </a:xfrm>
          <a:custGeom>
            <a:avLst/>
            <a:gdLst/>
            <a:ahLst/>
            <a:cxnLst/>
            <a:rect l="l" t="t" r="r" b="b"/>
            <a:pathLst>
              <a:path w="9637491" h="1588865">
                <a:moveTo>
                  <a:pt x="0" y="0"/>
                </a:moveTo>
                <a:lnTo>
                  <a:pt x="9637491" y="0"/>
                </a:lnTo>
                <a:lnTo>
                  <a:pt x="9637491" y="1588865"/>
                </a:lnTo>
                <a:lnTo>
                  <a:pt x="0" y="158886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TextBox 10"/>
          <p:cNvSpPr txBox="1"/>
          <p:nvPr/>
        </p:nvSpPr>
        <p:spPr>
          <a:xfrm>
            <a:off x="5359857" y="1631278"/>
            <a:ext cx="7851062" cy="826176"/>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1" name="Rectangle 10"/>
          <p:cNvSpPr/>
          <p:nvPr/>
        </p:nvSpPr>
        <p:spPr>
          <a:xfrm>
            <a:off x="7934410" y="4408508"/>
            <a:ext cx="5400590" cy="830997"/>
          </a:xfrm>
          <a:prstGeom prst="rect">
            <a:avLst/>
          </a:prstGeom>
        </p:spPr>
        <p:txBody>
          <a:bodyPr wrap="square">
            <a:spAutoFit/>
          </a:bodyPr>
          <a:lstStyle/>
          <a:p>
            <a:r>
              <a:rPr lang="en-IN" sz="2400" dirty="0">
                <a:hlinkClick r:id="rId9"/>
              </a:rPr>
              <a:t>https://github.com/13-akshaya/Online_Food_Delivery</a:t>
            </a:r>
            <a:endParaRPr lang="en-I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4" b="-14"/>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4" b="-14"/>
              </a:stretch>
            </a:blipFill>
          </p:spPr>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424</Words>
  <Application>Microsoft Office PowerPoint</Application>
  <PresentationFormat>Custom</PresentationFormat>
  <Paragraphs>49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Arimo</vt:lpstr>
      <vt:lpstr>Arial Bold</vt:lpstr>
      <vt:lpstr>Public Sans Bold Italics</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 2.0_Task 4</dc:title>
  <cp:lastModifiedBy>hp</cp:lastModifiedBy>
  <cp:revision>4</cp:revision>
  <dcterms:created xsi:type="dcterms:W3CDTF">2006-08-16T00:00:00Z</dcterms:created>
  <dcterms:modified xsi:type="dcterms:W3CDTF">2023-11-25T17:23:10Z</dcterms:modified>
  <dc:identifier>DAF0NN2EapM</dc:identifier>
</cp:coreProperties>
</file>